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 Medium"/>
      <p:regular r:id="rId17"/>
    </p:embeddedFont>
    <p:embeddedFont>
      <p:font typeface="Outfit Medium"/>
      <p:regular r:id="rId18"/>
    </p:embeddedFont>
    <p:embeddedFont>
      <p:font typeface="IBM Plex Sans"/>
      <p:regular r:id="rId19"/>
    </p:embeddedFont>
    <p:embeddedFont>
      <p:font typeface="IBM Plex Sans"/>
      <p:regular r:id="rId20"/>
    </p:embeddedFont>
    <p:embeddedFont>
      <p:font typeface="IBM Plex Sans"/>
      <p:regular r:id="rId21"/>
    </p:embeddedFont>
    <p:embeddedFont>
      <p:font typeface="IBM Plex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32433" y="510659"/>
            <a:ext cx="1867495" cy="346948"/>
          </a:xfrm>
          <a:prstGeom prst="roundRect">
            <a:avLst>
              <a:gd name="adj" fmla="val 38310"/>
            </a:avLst>
          </a:prstGeom>
          <a:solidFill>
            <a:srgbClr val="CFDBF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3161" y="610314"/>
            <a:ext cx="147637" cy="1476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64618" y="566023"/>
            <a:ext cx="1424583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RECOMMENDATIONS</a:t>
            </a:r>
            <a:endParaRPr lang="en-US" sz="1150" dirty="0"/>
          </a:p>
        </p:txBody>
      </p:sp>
      <p:sp>
        <p:nvSpPr>
          <p:cNvPr id="6" name="Text 2"/>
          <p:cNvSpPr/>
          <p:nvPr/>
        </p:nvSpPr>
        <p:spPr>
          <a:xfrm>
            <a:off x="6132433" y="931426"/>
            <a:ext cx="4615101" cy="576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Strategic Action Plan</a:t>
            </a:r>
            <a:endParaRPr lang="en-US" sz="3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433" y="1785104"/>
            <a:ext cx="922972" cy="11076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39953" y="1969651"/>
            <a:ext cx="230755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Boost Subscriptions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239953" y="2368748"/>
            <a:ext cx="6744414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Promote exclusive benefits to convert 73% non-subscribers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433" y="2892743"/>
            <a:ext cx="922972" cy="11076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39953" y="3077289"/>
            <a:ext cx="230755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Loyalty Programs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239953" y="3476387"/>
            <a:ext cx="6744414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Reward repeat buyers to strengthen loyal segment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433" y="4000381"/>
            <a:ext cx="922972" cy="11076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39953" y="4184928"/>
            <a:ext cx="230755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Review Discounts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239953" y="4584025"/>
            <a:ext cx="6744414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Balance sales boosts with margin control</a:t>
            </a:r>
            <a:endParaRPr lang="en-US" sz="1450" dirty="0"/>
          </a:p>
        </p:txBody>
      </p:sp>
      <p:sp>
        <p:nvSpPr>
          <p:cNvPr id="16" name="Shape 9"/>
          <p:cNvSpPr/>
          <p:nvPr/>
        </p:nvSpPr>
        <p:spPr>
          <a:xfrm>
            <a:off x="6132433" y="5315664"/>
            <a:ext cx="7851934" cy="1109305"/>
          </a:xfrm>
          <a:prstGeom prst="roundRect">
            <a:avLst>
              <a:gd name="adj" fmla="val 1497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16510" dir="2700000">
              <a:srgbClr val="b5c1e2">
                <a:alpha val="100000"/>
              </a:srgbClr>
            </a:outerShdw>
          </a:effectLst>
        </p:spPr>
      </p:sp>
      <p:sp>
        <p:nvSpPr>
          <p:cNvPr id="17" name="Text 10"/>
          <p:cNvSpPr/>
          <p:nvPr/>
        </p:nvSpPr>
        <p:spPr>
          <a:xfrm>
            <a:off x="6339840" y="5523071"/>
            <a:ext cx="230755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Product Positioning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6339840" y="5922169"/>
            <a:ext cx="743712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Highlight top-rated items (Gloves, Sandals, Boots) in campaigns</a:t>
            </a:r>
            <a:endParaRPr lang="en-US" sz="1450" dirty="0"/>
          </a:p>
        </p:txBody>
      </p:sp>
      <p:sp>
        <p:nvSpPr>
          <p:cNvPr id="19" name="Shape 12"/>
          <p:cNvSpPr/>
          <p:nvPr/>
        </p:nvSpPr>
        <p:spPr>
          <a:xfrm>
            <a:off x="6132433" y="6609517"/>
            <a:ext cx="7851934" cy="1109305"/>
          </a:xfrm>
          <a:prstGeom prst="roundRect">
            <a:avLst>
              <a:gd name="adj" fmla="val 1497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16510" dir="2700000">
              <a:srgbClr val="b5c1e2">
                <a:alpha val="100000"/>
              </a:srgbClr>
            </a:outerShdw>
          </a:effectLst>
        </p:spPr>
      </p:sp>
      <p:sp>
        <p:nvSpPr>
          <p:cNvPr id="20" name="Text 13"/>
          <p:cNvSpPr/>
          <p:nvPr/>
        </p:nvSpPr>
        <p:spPr>
          <a:xfrm>
            <a:off x="6339840" y="6816923"/>
            <a:ext cx="230755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Targeted Marketing</a:t>
            </a:r>
            <a:endParaRPr lang="en-US" sz="1800" dirty="0"/>
          </a:p>
        </p:txBody>
      </p:sp>
      <p:sp>
        <p:nvSpPr>
          <p:cNvPr id="21" name="Text 14"/>
          <p:cNvSpPr/>
          <p:nvPr/>
        </p:nvSpPr>
        <p:spPr>
          <a:xfrm>
            <a:off x="6339840" y="7216021"/>
            <a:ext cx="743712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Focus on Young Adults and express-shipping users for maximum ROI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33569" y="555784"/>
            <a:ext cx="1764625" cy="379214"/>
          </a:xfrm>
          <a:prstGeom prst="roundRect">
            <a:avLst>
              <a:gd name="adj" fmla="val 38313"/>
            </a:avLst>
          </a:prstGeom>
          <a:solidFill>
            <a:srgbClr val="CFDBFC"/>
          </a:solidFill>
          <a:ln/>
        </p:spPr>
      </p:sp>
      <p:sp>
        <p:nvSpPr>
          <p:cNvPr id="3" name="Text 1"/>
          <p:cNvSpPr/>
          <p:nvPr/>
        </p:nvSpPr>
        <p:spPr>
          <a:xfrm>
            <a:off x="1054537" y="616268"/>
            <a:ext cx="1522690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PROJECT OVERVIEW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933569" y="1015603"/>
            <a:ext cx="7667149" cy="630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Understanding Customer Patterns</a:t>
            </a:r>
            <a:endParaRPr lang="en-US" sz="3950" dirty="0"/>
          </a:p>
        </p:txBody>
      </p:sp>
      <p:sp>
        <p:nvSpPr>
          <p:cNvPr id="5" name="Text 3"/>
          <p:cNvSpPr/>
          <p:nvPr/>
        </p:nvSpPr>
        <p:spPr>
          <a:xfrm>
            <a:off x="933569" y="2130385"/>
            <a:ext cx="7461052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Analysis of transactional data across various product categories to uncover spending patterns, customer segments, product preferences, and subscription behavior.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33569" y="3426857"/>
            <a:ext cx="3604379" cy="665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3.9K</a:t>
            </a:r>
            <a:endParaRPr lang="en-US" sz="5200" dirty="0"/>
          </a:p>
        </p:txBody>
      </p:sp>
      <p:sp>
        <p:nvSpPr>
          <p:cNvPr id="7" name="Text 5"/>
          <p:cNvSpPr/>
          <p:nvPr/>
        </p:nvSpPr>
        <p:spPr>
          <a:xfrm>
            <a:off x="1474589" y="434482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Total Purchases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33569" y="4861798"/>
            <a:ext cx="3604379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Transactions analyzed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4790123" y="3426857"/>
            <a:ext cx="3604498" cy="665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18</a:t>
            </a:r>
            <a:endParaRPr lang="en-US" sz="5200" dirty="0"/>
          </a:p>
        </p:txBody>
      </p:sp>
      <p:sp>
        <p:nvSpPr>
          <p:cNvPr id="10" name="Text 8"/>
          <p:cNvSpPr/>
          <p:nvPr/>
        </p:nvSpPr>
        <p:spPr>
          <a:xfrm>
            <a:off x="5331143" y="4344829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Data Points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4790123" y="4861798"/>
            <a:ext cx="3604498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Features tracked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2861786" y="5689044"/>
            <a:ext cx="3604498" cy="665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4</a:t>
            </a:r>
            <a:endParaRPr lang="en-US" sz="5200" dirty="0"/>
          </a:p>
        </p:txBody>
      </p:sp>
      <p:sp>
        <p:nvSpPr>
          <p:cNvPr id="13" name="Text 11"/>
          <p:cNvSpPr/>
          <p:nvPr/>
        </p:nvSpPr>
        <p:spPr>
          <a:xfrm>
            <a:off x="3402806" y="6607016"/>
            <a:ext cx="2522339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Categories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2861786" y="7123986"/>
            <a:ext cx="3604498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Product types</a:t>
            </a:r>
            <a:endParaRPr lang="en-US" sz="15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4445" y="2175748"/>
            <a:ext cx="4809887" cy="48098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45066" y="596265"/>
            <a:ext cx="989409" cy="422791"/>
          </a:xfrm>
          <a:prstGeom prst="roundRect">
            <a:avLst>
              <a:gd name="adj" fmla="val 36919"/>
            </a:avLst>
          </a:prstGeom>
          <a:noFill/>
          <a:ln w="7620">
            <a:solidFill>
              <a:srgbClr val="A2B9F9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82703" y="668893"/>
            <a:ext cx="714137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A2B9F9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DATASET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245066" y="1105733"/>
            <a:ext cx="5419725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Data Foundation</a:t>
            </a:r>
            <a:endParaRPr lang="en-US" sz="4250" dirty="0"/>
          </a:p>
        </p:txBody>
      </p:sp>
      <p:sp>
        <p:nvSpPr>
          <p:cNvPr id="6" name="Shape 3"/>
          <p:cNvSpPr/>
          <p:nvPr/>
        </p:nvSpPr>
        <p:spPr>
          <a:xfrm>
            <a:off x="6245066" y="2108359"/>
            <a:ext cx="3704987" cy="1686878"/>
          </a:xfrm>
          <a:prstGeom prst="roundRect">
            <a:avLst>
              <a:gd name="adj" fmla="val 11566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469380" y="2332673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Demographics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469380" y="2801422"/>
            <a:ext cx="325635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Age, Gender, Location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469380" y="3224093"/>
            <a:ext cx="325635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Subscription Status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0166747" y="2108359"/>
            <a:ext cx="3704987" cy="1686878"/>
          </a:xfrm>
          <a:prstGeom prst="roundRect">
            <a:avLst>
              <a:gd name="adj" fmla="val 11566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0391061" y="2332673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Purchase Details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391061" y="2801422"/>
            <a:ext cx="325635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Item, Category, Amount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391061" y="3224093"/>
            <a:ext cx="325635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Season, Size, Color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45066" y="4011930"/>
            <a:ext cx="7626667" cy="2109549"/>
          </a:xfrm>
          <a:prstGeom prst="roundRect">
            <a:avLst>
              <a:gd name="adj" fmla="val 9249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sx="100000" sy="100000" kx="0" ky="0" algn="bl" rotWithShape="0" blurRad="0" dist="20320" dir="2700000">
              <a:srgbClr val="b5c1e2">
                <a:alpha val="10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6469380" y="4236244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Shopping Behavior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6469380" y="4704993"/>
            <a:ext cx="7178040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Discounts &amp; Promos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6469380" y="5127665"/>
            <a:ext cx="7178040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Previous Purchases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6469380" y="5550337"/>
            <a:ext cx="7178040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Review Ratings</a:t>
            </a:r>
            <a:endParaRPr lang="en-US" sz="1700" dirty="0"/>
          </a:p>
        </p:txBody>
      </p:sp>
      <p:sp>
        <p:nvSpPr>
          <p:cNvPr id="19" name="Shape 16"/>
          <p:cNvSpPr/>
          <p:nvPr/>
        </p:nvSpPr>
        <p:spPr>
          <a:xfrm>
            <a:off x="6245066" y="6365319"/>
            <a:ext cx="7626667" cy="1267897"/>
          </a:xfrm>
          <a:prstGeom prst="roundRect">
            <a:avLst>
              <a:gd name="adj" fmla="val 15389"/>
            </a:avLst>
          </a:prstGeom>
          <a:solidFill>
            <a:srgbClr val="B7C9FA"/>
          </a:solidFill>
          <a:ln/>
        </p:spPr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60" y="6697980"/>
            <a:ext cx="270986" cy="216694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6949440" y="6636187"/>
            <a:ext cx="6705600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Missing Data: 37 values in Review Rating column - imputed using median rating by category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75930"/>
            <a:ext cx="2118955" cy="426244"/>
          </a:xfrm>
          <a:prstGeom prst="roundRect">
            <a:avLst>
              <a:gd name="adj" fmla="val 38315"/>
            </a:avLst>
          </a:prstGeom>
          <a:solidFill>
            <a:srgbClr val="CFDBF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89832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843915"/>
            <a:ext cx="157460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92900"/>
            <a:ext cx="72715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34184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2696885"/>
            <a:ext cx="6407944" cy="30480"/>
          </a:xfrm>
          <a:prstGeom prst="rect">
            <a:avLst/>
          </a:prstGeom>
          <a:solidFill>
            <a:srgbClr val="A2B9F9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2871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36161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28548" y="234184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8548" y="2696885"/>
            <a:ext cx="6408063" cy="30480"/>
          </a:xfrm>
          <a:prstGeom prst="rect">
            <a:avLst/>
          </a:prstGeom>
          <a:solidFill>
            <a:srgbClr val="A2B9F9"/>
          </a:solidFill>
          <a:ln/>
        </p:spPr>
      </p:sp>
      <p:sp>
        <p:nvSpPr>
          <p:cNvPr id="12" name="Text 9"/>
          <p:cNvSpPr/>
          <p:nvPr/>
        </p:nvSpPr>
        <p:spPr>
          <a:xfrm>
            <a:off x="7428548" y="2871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Exploration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28548" y="336161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Used df.info() and .describe() for summary statistics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41213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4476393"/>
            <a:ext cx="6407944" cy="30480"/>
          </a:xfrm>
          <a:prstGeom prst="rect">
            <a:avLst/>
          </a:prstGeom>
          <a:solidFill>
            <a:srgbClr val="A2B9F9"/>
          </a:solidFill>
          <a:ln/>
        </p:spPr>
      </p:sp>
      <p:sp>
        <p:nvSpPr>
          <p:cNvPr id="16" name="Text 13"/>
          <p:cNvSpPr/>
          <p:nvPr/>
        </p:nvSpPr>
        <p:spPr>
          <a:xfrm>
            <a:off x="793790" y="4650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93790" y="514111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Imputed Review Rating using median by category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428548" y="41213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428548" y="4476393"/>
            <a:ext cx="6408063" cy="30480"/>
          </a:xfrm>
          <a:prstGeom prst="rect">
            <a:avLst/>
          </a:prstGeom>
          <a:solidFill>
            <a:srgbClr val="A2B9F9"/>
          </a:solidFill>
          <a:ln/>
        </p:spPr>
      </p:sp>
      <p:sp>
        <p:nvSpPr>
          <p:cNvPr id="20" name="Text 17"/>
          <p:cNvSpPr/>
          <p:nvPr/>
        </p:nvSpPr>
        <p:spPr>
          <a:xfrm>
            <a:off x="7428548" y="4650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428548" y="514111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Renamed columns to snake_case format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93790" y="59008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93790" y="6255901"/>
            <a:ext cx="6407944" cy="30480"/>
          </a:xfrm>
          <a:prstGeom prst="rect">
            <a:avLst/>
          </a:prstGeom>
          <a:solidFill>
            <a:srgbClr val="A2B9F9"/>
          </a:solidFill>
          <a:ln/>
        </p:spPr>
      </p:sp>
      <p:sp>
        <p:nvSpPr>
          <p:cNvPr id="24" name="Text 21"/>
          <p:cNvSpPr/>
          <p:nvPr/>
        </p:nvSpPr>
        <p:spPr>
          <a:xfrm>
            <a:off x="793790" y="64302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93790" y="692062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Created age_group and purchase_frequency_days</a:t>
            </a:r>
            <a:endParaRPr lang="en-US" sz="1750" dirty="0"/>
          </a:p>
        </p:txBody>
      </p:sp>
      <p:sp>
        <p:nvSpPr>
          <p:cNvPr id="26" name="Text 23"/>
          <p:cNvSpPr/>
          <p:nvPr/>
        </p:nvSpPr>
        <p:spPr>
          <a:xfrm>
            <a:off x="7428548" y="59008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7" name="Shape 24"/>
          <p:cNvSpPr/>
          <p:nvPr/>
        </p:nvSpPr>
        <p:spPr>
          <a:xfrm>
            <a:off x="7428548" y="6255901"/>
            <a:ext cx="6408063" cy="30480"/>
          </a:xfrm>
          <a:prstGeom prst="rect">
            <a:avLst/>
          </a:prstGeom>
          <a:solidFill>
            <a:srgbClr val="A2B9F9"/>
          </a:solidFill>
          <a:ln/>
        </p:spPr>
      </p:sp>
      <p:sp>
        <p:nvSpPr>
          <p:cNvPr id="28" name="Text 25"/>
          <p:cNvSpPr/>
          <p:nvPr/>
        </p:nvSpPr>
        <p:spPr>
          <a:xfrm>
            <a:off x="7428548" y="64302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9" name="Text 26"/>
          <p:cNvSpPr/>
          <p:nvPr/>
        </p:nvSpPr>
        <p:spPr>
          <a:xfrm>
            <a:off x="7428548" y="692062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Loaded cleaned data into PostgreSQL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51113" y="443746"/>
            <a:ext cx="1235869" cy="303133"/>
          </a:xfrm>
          <a:prstGeom prst="roundRect">
            <a:avLst>
              <a:gd name="adj" fmla="val 38331"/>
            </a:avLst>
          </a:prstGeom>
          <a:solidFill>
            <a:srgbClr val="CFDBF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7911" y="530781"/>
            <a:ext cx="129064" cy="1290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41507" y="492085"/>
            <a:ext cx="84867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SQL ANALYSIS</a:t>
            </a:r>
            <a:endParaRPr lang="en-US" sz="1000" dirty="0"/>
          </a:p>
        </p:txBody>
      </p:sp>
      <p:sp>
        <p:nvSpPr>
          <p:cNvPr id="6" name="Text 2"/>
          <p:cNvSpPr/>
          <p:nvPr/>
        </p:nvSpPr>
        <p:spPr>
          <a:xfrm>
            <a:off x="6051113" y="811411"/>
            <a:ext cx="4034433" cy="504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Key Business Insights</a:t>
            </a:r>
            <a:endParaRPr lang="en-US" sz="3150" dirty="0"/>
          </a:p>
        </p:txBody>
      </p:sp>
      <p:sp>
        <p:nvSpPr>
          <p:cNvPr id="7" name="Shape 3"/>
          <p:cNvSpPr/>
          <p:nvPr/>
        </p:nvSpPr>
        <p:spPr>
          <a:xfrm>
            <a:off x="6051113" y="1799868"/>
            <a:ext cx="8014573" cy="1194554"/>
          </a:xfrm>
          <a:prstGeom prst="roundRect">
            <a:avLst>
              <a:gd name="adj" fmla="val 9186"/>
            </a:avLst>
          </a:prstGeom>
          <a:solidFill>
            <a:srgbClr val="FFFFFF">
              <a:alpha val="95000"/>
            </a:srgbClr>
          </a:solidFill>
          <a:ln/>
          <a:effectLst>
            <a:outerShdw sx="100000" sy="100000" kx="0" ky="0" algn="bl" rotWithShape="0" blurRad="0" dist="13970" dir="2700000">
              <a:srgbClr val="b5c1e2">
                <a:alpha val="100000"/>
              </a:srgbClr>
            </a:outerShdw>
          </a:effectLst>
        </p:spPr>
      </p:sp>
      <p:sp>
        <p:nvSpPr>
          <p:cNvPr id="8" name="Shape 4"/>
          <p:cNvSpPr/>
          <p:nvPr/>
        </p:nvSpPr>
        <p:spPr>
          <a:xfrm>
            <a:off x="6051113" y="1777008"/>
            <a:ext cx="8014573" cy="91440"/>
          </a:xfrm>
          <a:prstGeom prst="roundRect">
            <a:avLst>
              <a:gd name="adj" fmla="val 158838"/>
            </a:avLst>
          </a:prstGeom>
          <a:solidFill>
            <a:srgbClr val="A2B9F9"/>
          </a:solidFill>
          <a:ln/>
        </p:spPr>
      </p:sp>
      <p:sp>
        <p:nvSpPr>
          <p:cNvPr id="9" name="Shape 5"/>
          <p:cNvSpPr/>
          <p:nvPr/>
        </p:nvSpPr>
        <p:spPr>
          <a:xfrm>
            <a:off x="9816346" y="1557814"/>
            <a:ext cx="484108" cy="484108"/>
          </a:xfrm>
          <a:prstGeom prst="roundRect">
            <a:avLst>
              <a:gd name="adj" fmla="val 188883"/>
            </a:avLst>
          </a:prstGeom>
          <a:solidFill>
            <a:srgbClr val="A2B9F9"/>
          </a:solidFill>
          <a:ln/>
        </p:spPr>
      </p:sp>
      <p:sp>
        <p:nvSpPr>
          <p:cNvPr id="10" name="Text 6"/>
          <p:cNvSpPr/>
          <p:nvPr/>
        </p:nvSpPr>
        <p:spPr>
          <a:xfrm>
            <a:off x="9961602" y="1678781"/>
            <a:ext cx="193596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1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235303" y="2203252"/>
            <a:ext cx="2017157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Revenue by Gender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6235303" y="2552105"/>
            <a:ext cx="7646194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Male: $157,890 | Female: $75,191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6051113" y="3397806"/>
            <a:ext cx="8014573" cy="1194554"/>
          </a:xfrm>
          <a:prstGeom prst="roundRect">
            <a:avLst>
              <a:gd name="adj" fmla="val 9186"/>
            </a:avLst>
          </a:prstGeom>
          <a:solidFill>
            <a:srgbClr val="FFFFFF">
              <a:alpha val="95000"/>
            </a:srgbClr>
          </a:solidFill>
          <a:ln/>
          <a:effectLst>
            <a:outerShdw sx="100000" sy="100000" kx="0" ky="0" algn="bl" rotWithShape="0" blurRad="0" dist="13970" dir="2700000">
              <a:srgbClr val="b5c1e2">
                <a:alpha val="10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6051113" y="3374946"/>
            <a:ext cx="8014573" cy="91440"/>
          </a:xfrm>
          <a:prstGeom prst="roundRect">
            <a:avLst>
              <a:gd name="adj" fmla="val 158838"/>
            </a:avLst>
          </a:prstGeom>
          <a:solidFill>
            <a:srgbClr val="A2B9F9"/>
          </a:solidFill>
          <a:ln/>
        </p:spPr>
      </p:sp>
      <p:sp>
        <p:nvSpPr>
          <p:cNvPr id="15" name="Shape 11"/>
          <p:cNvSpPr/>
          <p:nvPr/>
        </p:nvSpPr>
        <p:spPr>
          <a:xfrm>
            <a:off x="9816346" y="3155752"/>
            <a:ext cx="484108" cy="484108"/>
          </a:xfrm>
          <a:prstGeom prst="roundRect">
            <a:avLst>
              <a:gd name="adj" fmla="val 188883"/>
            </a:avLst>
          </a:prstGeom>
          <a:solidFill>
            <a:srgbClr val="A2B9F9"/>
          </a:solidFill>
          <a:ln/>
        </p:spPr>
      </p:sp>
      <p:sp>
        <p:nvSpPr>
          <p:cNvPr id="16" name="Text 12"/>
          <p:cNvSpPr/>
          <p:nvPr/>
        </p:nvSpPr>
        <p:spPr>
          <a:xfrm>
            <a:off x="9961602" y="3276719"/>
            <a:ext cx="193596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2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6235303" y="3801189"/>
            <a:ext cx="2709386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High-Spending Discount Users</a:t>
            </a:r>
            <a:endParaRPr lang="en-US" sz="1550" dirty="0"/>
          </a:p>
        </p:txBody>
      </p:sp>
      <p:sp>
        <p:nvSpPr>
          <p:cNvPr id="18" name="Text 14"/>
          <p:cNvSpPr/>
          <p:nvPr/>
        </p:nvSpPr>
        <p:spPr>
          <a:xfrm>
            <a:off x="6235303" y="4150042"/>
            <a:ext cx="7646194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839 customers used discounts but spent above average</a:t>
            </a:r>
            <a:endParaRPr lang="en-US" sz="1250" dirty="0"/>
          </a:p>
        </p:txBody>
      </p:sp>
      <p:sp>
        <p:nvSpPr>
          <p:cNvPr id="19" name="Shape 15"/>
          <p:cNvSpPr/>
          <p:nvPr/>
        </p:nvSpPr>
        <p:spPr>
          <a:xfrm>
            <a:off x="6051113" y="4995743"/>
            <a:ext cx="8014573" cy="1194554"/>
          </a:xfrm>
          <a:prstGeom prst="roundRect">
            <a:avLst>
              <a:gd name="adj" fmla="val 9186"/>
            </a:avLst>
          </a:prstGeom>
          <a:solidFill>
            <a:srgbClr val="FFFFFF">
              <a:alpha val="95000"/>
            </a:srgbClr>
          </a:solidFill>
          <a:ln/>
          <a:effectLst>
            <a:outerShdw sx="100000" sy="100000" kx="0" ky="0" algn="bl" rotWithShape="0" blurRad="0" dist="13970" dir="2700000">
              <a:srgbClr val="b5c1e2">
                <a:alpha val="100000"/>
              </a:srgbClr>
            </a:outerShdw>
          </a:effectLst>
        </p:spPr>
      </p:sp>
      <p:sp>
        <p:nvSpPr>
          <p:cNvPr id="20" name="Shape 16"/>
          <p:cNvSpPr/>
          <p:nvPr/>
        </p:nvSpPr>
        <p:spPr>
          <a:xfrm>
            <a:off x="6051113" y="4972883"/>
            <a:ext cx="8014573" cy="91440"/>
          </a:xfrm>
          <a:prstGeom prst="roundRect">
            <a:avLst>
              <a:gd name="adj" fmla="val 158838"/>
            </a:avLst>
          </a:prstGeom>
          <a:solidFill>
            <a:srgbClr val="A2B9F9"/>
          </a:solidFill>
          <a:ln/>
        </p:spPr>
      </p:sp>
      <p:sp>
        <p:nvSpPr>
          <p:cNvPr id="21" name="Shape 17"/>
          <p:cNvSpPr/>
          <p:nvPr/>
        </p:nvSpPr>
        <p:spPr>
          <a:xfrm>
            <a:off x="9816346" y="4753689"/>
            <a:ext cx="484108" cy="484108"/>
          </a:xfrm>
          <a:prstGeom prst="roundRect">
            <a:avLst>
              <a:gd name="adj" fmla="val 188883"/>
            </a:avLst>
          </a:prstGeom>
          <a:solidFill>
            <a:srgbClr val="A2B9F9"/>
          </a:solidFill>
          <a:ln/>
        </p:spPr>
      </p:sp>
      <p:sp>
        <p:nvSpPr>
          <p:cNvPr id="22" name="Text 18"/>
          <p:cNvSpPr/>
          <p:nvPr/>
        </p:nvSpPr>
        <p:spPr>
          <a:xfrm>
            <a:off x="9961602" y="4874657"/>
            <a:ext cx="193596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3</a:t>
            </a:r>
            <a:endParaRPr lang="en-US" sz="1500" dirty="0"/>
          </a:p>
        </p:txBody>
      </p:sp>
      <p:sp>
        <p:nvSpPr>
          <p:cNvPr id="23" name="Text 19"/>
          <p:cNvSpPr/>
          <p:nvPr/>
        </p:nvSpPr>
        <p:spPr>
          <a:xfrm>
            <a:off x="6235303" y="5399127"/>
            <a:ext cx="2051685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Top Products by Rating</a:t>
            </a:r>
            <a:endParaRPr lang="en-US" sz="1550" dirty="0"/>
          </a:p>
        </p:txBody>
      </p:sp>
      <p:sp>
        <p:nvSpPr>
          <p:cNvPr id="24" name="Text 20"/>
          <p:cNvSpPr/>
          <p:nvPr/>
        </p:nvSpPr>
        <p:spPr>
          <a:xfrm>
            <a:off x="6235303" y="5747980"/>
            <a:ext cx="7646194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Gloves (3.86), Sandals (3.84), Boots (3.82)</a:t>
            </a:r>
            <a:endParaRPr lang="en-US" sz="1250" dirty="0"/>
          </a:p>
        </p:txBody>
      </p:sp>
      <p:sp>
        <p:nvSpPr>
          <p:cNvPr id="25" name="Shape 21"/>
          <p:cNvSpPr/>
          <p:nvPr/>
        </p:nvSpPr>
        <p:spPr>
          <a:xfrm>
            <a:off x="6051113" y="6593681"/>
            <a:ext cx="8014573" cy="1194554"/>
          </a:xfrm>
          <a:prstGeom prst="roundRect">
            <a:avLst>
              <a:gd name="adj" fmla="val 9186"/>
            </a:avLst>
          </a:prstGeom>
          <a:solidFill>
            <a:srgbClr val="FFFFFF">
              <a:alpha val="95000"/>
            </a:srgbClr>
          </a:solidFill>
          <a:ln/>
          <a:effectLst>
            <a:outerShdw sx="100000" sy="100000" kx="0" ky="0" algn="bl" rotWithShape="0" blurRad="0" dist="13970" dir="2700000">
              <a:srgbClr val="b5c1e2">
                <a:alpha val="100000"/>
              </a:srgbClr>
            </a:outerShdw>
          </a:effectLst>
        </p:spPr>
      </p:sp>
      <p:sp>
        <p:nvSpPr>
          <p:cNvPr id="26" name="Shape 22"/>
          <p:cNvSpPr/>
          <p:nvPr/>
        </p:nvSpPr>
        <p:spPr>
          <a:xfrm>
            <a:off x="6051113" y="6570821"/>
            <a:ext cx="8014573" cy="91440"/>
          </a:xfrm>
          <a:prstGeom prst="roundRect">
            <a:avLst>
              <a:gd name="adj" fmla="val 158838"/>
            </a:avLst>
          </a:prstGeom>
          <a:solidFill>
            <a:srgbClr val="A2B9F9"/>
          </a:solidFill>
          <a:ln/>
        </p:spPr>
      </p:sp>
      <p:sp>
        <p:nvSpPr>
          <p:cNvPr id="27" name="Shape 23"/>
          <p:cNvSpPr/>
          <p:nvPr/>
        </p:nvSpPr>
        <p:spPr>
          <a:xfrm>
            <a:off x="9816346" y="6351627"/>
            <a:ext cx="484108" cy="484108"/>
          </a:xfrm>
          <a:prstGeom prst="roundRect">
            <a:avLst>
              <a:gd name="adj" fmla="val 188883"/>
            </a:avLst>
          </a:prstGeom>
          <a:solidFill>
            <a:srgbClr val="A2B9F9"/>
          </a:solidFill>
          <a:ln/>
        </p:spPr>
      </p:sp>
      <p:sp>
        <p:nvSpPr>
          <p:cNvPr id="28" name="Text 24"/>
          <p:cNvSpPr/>
          <p:nvPr/>
        </p:nvSpPr>
        <p:spPr>
          <a:xfrm>
            <a:off x="9961602" y="6472595"/>
            <a:ext cx="193596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4</a:t>
            </a:r>
            <a:endParaRPr lang="en-US" sz="1500" dirty="0"/>
          </a:p>
        </p:txBody>
      </p:sp>
      <p:sp>
        <p:nvSpPr>
          <p:cNvPr id="29" name="Text 25"/>
          <p:cNvSpPr/>
          <p:nvPr/>
        </p:nvSpPr>
        <p:spPr>
          <a:xfrm>
            <a:off x="6235303" y="6997065"/>
            <a:ext cx="2017157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Shipping Comparison</a:t>
            </a:r>
            <a:endParaRPr lang="en-US" sz="1550" dirty="0"/>
          </a:p>
        </p:txBody>
      </p:sp>
      <p:sp>
        <p:nvSpPr>
          <p:cNvPr id="30" name="Text 26"/>
          <p:cNvSpPr/>
          <p:nvPr/>
        </p:nvSpPr>
        <p:spPr>
          <a:xfrm>
            <a:off x="6235303" y="7345918"/>
            <a:ext cx="7646194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Express: $60.48 avg | Standard: $58.46 avg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95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Subscription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03684"/>
            <a:ext cx="6244709" cy="323969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346246" y="607385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51648"/>
          </a:solidFill>
          <a:ln/>
        </p:spPr>
      </p:sp>
      <p:sp>
        <p:nvSpPr>
          <p:cNvPr id="5" name="Text 2"/>
          <p:cNvSpPr/>
          <p:nvPr/>
        </p:nvSpPr>
        <p:spPr>
          <a:xfrm>
            <a:off x="2634020" y="6073854"/>
            <a:ext cx="120586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Subscribers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3992285" y="607385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952F0"/>
          </a:solidFill>
          <a:ln/>
        </p:spPr>
      </p:sp>
      <p:sp>
        <p:nvSpPr>
          <p:cNvPr id="7" name="Text 4"/>
          <p:cNvSpPr/>
          <p:nvPr/>
        </p:nvSpPr>
        <p:spPr>
          <a:xfrm>
            <a:off x="4280059" y="6073854"/>
            <a:ext cx="170771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Non-Subscribers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277534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Spending Patterns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599521" y="3569137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$59.49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7672149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99521" y="5182076"/>
            <a:ext cx="29806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Average spend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863620" y="3569137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$59.87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0936248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863620" y="5182076"/>
            <a:ext cx="29806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Average spend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99521" y="58001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highlight>
                  <a:srgbClr val="C6E7BD"/>
                </a:highlight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Minimal spending difference suggests untapped subscription value proposition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98101"/>
            <a:ext cx="2191583" cy="441484"/>
          </a:xfrm>
          <a:prstGeom prst="roundRect">
            <a:avLst>
              <a:gd name="adj" fmla="val 36993"/>
            </a:avLst>
          </a:prstGeom>
          <a:noFill/>
          <a:ln w="7620">
            <a:solidFill>
              <a:srgbClr val="A2B9F9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073706"/>
            <a:ext cx="190416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A2B9F9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CUSTOMER SEGMENTS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530310"/>
            <a:ext cx="74342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Customer Loyalty Breakdown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579251"/>
            <a:ext cx="2152055" cy="130694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894892" y="319528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5357217" y="2806065"/>
            <a:ext cx="13987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New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357217" y="3296483"/>
            <a:ext cx="13987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187077" y="3899297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B5C1E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942874"/>
            <a:ext cx="4304109" cy="130694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894892" y="439697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8"/>
          <p:cNvSpPr/>
          <p:nvPr/>
        </p:nvSpPr>
        <p:spPr>
          <a:xfrm>
            <a:off x="6433304" y="4169688"/>
            <a:ext cx="15348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433304" y="4660106"/>
            <a:ext cx="15348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263164" y="5262920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B5C1E2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306497"/>
            <a:ext cx="6456164" cy="130694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894773" y="576060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2"/>
          <p:cNvSpPr/>
          <p:nvPr/>
        </p:nvSpPr>
        <p:spPr>
          <a:xfrm>
            <a:off x="7509272" y="5533311"/>
            <a:ext cx="17324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Loyal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7509272" y="6023729"/>
            <a:ext cx="17324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8685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Key Finding: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80% of customers are loyal (3+ purchases), with 958 repeat buyers subscribing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1548"/>
            <a:ext cx="7477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Revenue &amp; Sales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2730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Revenue by Category</a:t>
            </a:r>
            <a:endParaRPr lang="en-US" sz="2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07744"/>
            <a:ext cx="6244709" cy="34969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2227302"/>
            <a:ext cx="340780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Revenue by Age Group</a:t>
            </a:r>
            <a:endParaRPr lang="en-US" sz="2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907744"/>
            <a:ext cx="6244709" cy="34969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69150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Clothing dominates revenue at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24DF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$103.7K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, while Young Adults lead spending across age groups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26135" y="581144"/>
            <a:ext cx="2339816" cy="397193"/>
          </a:xfrm>
          <a:prstGeom prst="roundRect">
            <a:avLst>
              <a:gd name="adj" fmla="val 38315"/>
            </a:avLst>
          </a:prstGeom>
          <a:solidFill>
            <a:srgbClr val="CFDBF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2937" y="695206"/>
            <a:ext cx="169069" cy="1690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06540" y="644485"/>
            <a:ext cx="1832610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POWER BI DASHBOARD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6226135" y="1062871"/>
            <a:ext cx="5638919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Interactive Visualization</a:t>
            </a:r>
            <a:endParaRPr lang="en-US" sz="4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6135" y="2040255"/>
            <a:ext cx="528399" cy="5283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26135" y="2832854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Customer Metrics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6226135" y="3289816"/>
            <a:ext cx="76645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3.9K customers tracked with $59.76 average purchase and 3.75 rating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6135" y="4050625"/>
            <a:ext cx="528399" cy="5283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6135" y="4843224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Dynamic Filters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26135" y="5300186"/>
            <a:ext cx="76645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Subscription status, gender, category, and shipping type toggles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6135" y="6060996"/>
            <a:ext cx="528399" cy="52839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26135" y="6853595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Visual Analytics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6226135" y="7310557"/>
            <a:ext cx="76645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Revenue and sales breakdowns by category and age group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2026-01-18T03:27:36Z</dcterms:created>
  <dcterms:modified xsi:type="dcterms:W3CDTF">2026-01-18T03:27:36Z</dcterms:modified>
</cp:coreProperties>
</file>